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35" r:id="rId4"/>
    <p:sldId id="260" r:id="rId5"/>
    <p:sldId id="261" r:id="rId6"/>
    <p:sldId id="345" r:id="rId7"/>
    <p:sldId id="346" r:id="rId8"/>
    <p:sldId id="322" r:id="rId9"/>
    <p:sldId id="323" r:id="rId10"/>
    <p:sldId id="340" r:id="rId11"/>
    <p:sldId id="341" r:id="rId12"/>
    <p:sldId id="342" r:id="rId13"/>
    <p:sldId id="343" r:id="rId14"/>
    <p:sldId id="280" r:id="rId15"/>
    <p:sldId id="289" r:id="rId16"/>
    <p:sldId id="283" r:id="rId17"/>
    <p:sldId id="273" r:id="rId18"/>
    <p:sldId id="274" r:id="rId19"/>
    <p:sldId id="328" r:id="rId20"/>
    <p:sldId id="294" r:id="rId21"/>
    <p:sldId id="275" r:id="rId22"/>
    <p:sldId id="331" r:id="rId23"/>
    <p:sldId id="330" r:id="rId24"/>
    <p:sldId id="286" r:id="rId25"/>
    <p:sldId id="295" r:id="rId26"/>
    <p:sldId id="297" r:id="rId27"/>
    <p:sldId id="339" r:id="rId28"/>
    <p:sldId id="301" r:id="rId29"/>
    <p:sldId id="305" r:id="rId30"/>
    <p:sldId id="306" r:id="rId31"/>
    <p:sldId id="278" r:id="rId32"/>
    <p:sldId id="307" r:id="rId33"/>
    <p:sldId id="308" r:id="rId34"/>
    <p:sldId id="309" r:id="rId35"/>
    <p:sldId id="310" r:id="rId36"/>
    <p:sldId id="311" r:id="rId37"/>
    <p:sldId id="266" r:id="rId38"/>
    <p:sldId id="314" r:id="rId39"/>
    <p:sldId id="312" r:id="rId40"/>
    <p:sldId id="315" r:id="rId41"/>
    <p:sldId id="333" r:id="rId42"/>
    <p:sldId id="334" r:id="rId43"/>
    <p:sldId id="344" r:id="rId44"/>
    <p:sldId id="316" r:id="rId45"/>
    <p:sldId id="347" r:id="rId46"/>
    <p:sldId id="332" r:id="rId47"/>
    <p:sldId id="338" r:id="rId48"/>
    <p:sldId id="290" r:id="rId49"/>
    <p:sldId id="291" r:id="rId50"/>
    <p:sldId id="292" r:id="rId51"/>
    <p:sldId id="317" r:id="rId52"/>
    <p:sldId id="282" r:id="rId53"/>
    <p:sldId id="303" r:id="rId54"/>
    <p:sldId id="33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445"/>
  </p:normalViewPr>
  <p:slideViewPr>
    <p:cSldViewPr>
      <p:cViewPr varScale="1">
        <p:scale>
          <a:sx n="117" d="100"/>
          <a:sy n="117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erical.rl.ac.uk/people/nimg/qp/qp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B1EE3-B8E4-4BEA-ABB8-6F9C85A6C756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56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taken from Prof. C.-J. Lin’s and J. </a:t>
            </a:r>
            <a:r>
              <a:rPr lang="en-US" dirty="0" err="1"/>
              <a:t>Leskovec’s</a:t>
            </a:r>
            <a:r>
              <a:rPr lang="en-US" dirty="0"/>
              <a:t>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SVM with soft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same 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11328" y="5798404"/>
            <a:ext cx="1697901" cy="526196"/>
            <a:chOff x="1411328" y="5798404"/>
            <a:chExt cx="1697901" cy="526196"/>
          </a:xfrm>
        </p:grpSpPr>
        <p:sp>
          <p:nvSpPr>
            <p:cNvPr id="7" name="Right Brace 6"/>
            <p:cNvSpPr/>
            <p:nvPr/>
          </p:nvSpPr>
          <p:spPr>
            <a:xfrm rot="5400000">
              <a:off x="2338642" y="5393846"/>
              <a:ext cx="152400" cy="961516"/>
            </a:xfrm>
            <a:prstGeom prst="rightBrace">
              <a:avLst>
                <a:gd name="adj1" fmla="val 60184"/>
                <a:gd name="adj2" fmla="val 50000"/>
              </a:avLst>
            </a:prstGeom>
            <a:ln w="28575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1328" y="595526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Margin inverse</a:t>
              </a:r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5688370" y="3760431"/>
            <a:ext cx="304800" cy="4671139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171684"/>
            <a:ext cx="398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Empirical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(how well we fit training data)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8443" y="6224538"/>
            <a:ext cx="165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Regularization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parameter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03358" y="5864599"/>
            <a:ext cx="533400" cy="762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16200000">
            <a:off x="6477000" y="3733800"/>
            <a:ext cx="304800" cy="2743200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If the point is at the wrong side, get loss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47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9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else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GD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While (true) 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0, 1−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/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dirty="0"/>
                  <a:t> is batch size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  <a:blipFill>
                <a:blip r:embed="rId3"/>
                <a:stretch>
                  <a:fillRect l="-1818" t="-6452" r="-606" b="-225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65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for (</a:t>
                </a:r>
                <a:r>
                  <a:rPr lang="en-US" sz="28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=1,2, </a:t>
                </a:r>
                <a:r>
                  <a:rPr lang="is-IS" sz="2800" dirty="0">
                    <a:latin typeface="Courier" charset="0"/>
                    <a:ea typeface="Courier" charset="0"/>
                    <a:cs typeface="Courier" charset="0"/>
                  </a:rPr>
                  <a:t>..., n){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Detour</a:t>
            </a:r>
          </a:p>
          <a:p>
            <a:pPr lvl="1"/>
            <a:r>
              <a:rPr lang="en-US" dirty="0"/>
              <a:t>Lagrange multiplier</a:t>
            </a:r>
          </a:p>
          <a:p>
            <a:pPr lvl="1"/>
            <a:r>
              <a:rPr lang="en-US" dirty="0"/>
              <a:t>KKT condition</a:t>
            </a:r>
          </a:p>
          <a:p>
            <a:pPr lvl="1"/>
            <a:endParaRPr lang="en-US" dirty="0"/>
          </a:p>
          <a:p>
            <a:r>
              <a:rPr lang="en-US" dirty="0"/>
              <a:t>Math caution! </a:t>
            </a:r>
          </a:p>
          <a:p>
            <a:pPr lvl="1"/>
            <a:r>
              <a:rPr lang="en-US" dirty="0"/>
              <a:t>If you get lost, I hope you at least understand the linear SVM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Lagrange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 problem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Minimize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=1,…,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𝛍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7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characteristic of the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Based on the KKT condition: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optimal solution to the standard form problem, then there exist KKT multipliers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𝛍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:r>
                  <a:rPr lang="en-US" dirty="0" err="1">
                    <a:ea typeface="Cambria Math" charset="0"/>
                    <a:cs typeface="Cambria Math" charset="0"/>
                  </a:rPr>
                  <a:t>Lagrangian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optimality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𝛌</m:t>
                        </m:r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𝛍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=0−−−−−  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Primal feasibility 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 (2)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1">
                            <a:latin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)=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−−−−−− (3)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Dual feasibility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−−−−−−−−   (4)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Complementary slackness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 (5)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linearly-separable, by condition (4) and (5):</a:t>
                </a:r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on the </a:t>
                </a:r>
                <a:r>
                  <a:rPr lang="en-US" dirty="0">
                    <a:solidFill>
                      <a:srgbClr val="FF0000"/>
                    </a:solidFill>
                  </a:rPr>
                  <a:t>two hyperplanes </a:t>
                </a:r>
                <a:r>
                  <a:rPr lang="en-US" dirty="0"/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on the two hyperplanes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617" b="-4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/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497670-EC2B-F240-BCC4-0E6028519416}"/>
              </a:ext>
            </a:extLst>
          </p:cNvPr>
          <p:cNvCxnSpPr>
            <a:endCxn id="6" idx="2"/>
          </p:cNvCxnSpPr>
          <p:nvPr/>
        </p:nvCxnSpPr>
        <p:spPr>
          <a:xfrm flipV="1">
            <a:off x="6172200" y="4712732"/>
            <a:ext cx="1077215" cy="12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/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:r>
                  <a:rPr lang="en-US" sz="2000" dirty="0"/>
                  <a:t>SVM (ignore slack variables):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0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Subject to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≥1 ∀</m:t>
                      </m:r>
                      <m:r>
                        <a:rPr lang="en-US" sz="2000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  <a:blipFill>
                <a:blip r:embed="rId4"/>
                <a:stretch>
                  <a:fillRect t="-1550" b="-31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features to higher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Transform the data into a higher dimension feature space so that linear separation is possible</a:t>
                </a:r>
              </a:p>
              <a:p>
                <a:pPr lvl="1"/>
                <a:r>
                  <a:rPr lang="en-US" dirty="0"/>
                  <a:t>Higher dimensional (</a:t>
                </a:r>
                <a:r>
                  <a:rPr lang="en-US" b="1" dirty="0">
                    <a:solidFill>
                      <a:srgbClr val="FF0000"/>
                    </a:solidFill>
                  </a:rPr>
                  <a:t>could be infinite</a:t>
                </a:r>
                <a:r>
                  <a:rPr lang="en-US" dirty="0"/>
                  <a:t>) feature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  <a:blipFill rotWithShape="0">
                <a:blip r:embed="rId2"/>
                <a:stretch>
                  <a:fillRect l="-1481" t="-6803" r="-519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" y="1600199"/>
            <a:ext cx="7918622" cy="31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positive and negative examples are not linearly- separable by the 2D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 one more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blue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and the red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/>
                </a:endParaRPr>
              </a:p>
              <a:p>
                <a:pPr lvl="2"/>
                <a:r>
                  <a:rPr lang="en-US" dirty="0"/>
                  <a:t>2D to 3D</a:t>
                </a:r>
              </a:p>
              <a:p>
                <a:pPr lvl="1"/>
                <a:r>
                  <a:rPr lang="en-US" dirty="0"/>
                  <a:t>The points become linearly separable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  <a:blipFill rotWithShape="0">
                <a:blip r:embed="rId2"/>
                <a:stretch>
                  <a:fillRect l="-181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273679" cy="2922927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5240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432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685800" y="2438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8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Linear SVM: length of </a:t>
                </a:r>
                <a:r>
                  <a:rPr lang="en-US" b="1" dirty="0"/>
                  <a:t>w</a:t>
                </a:r>
                <a:r>
                  <a:rPr lang="en-US" dirty="0"/>
                  <a:t> is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Kernel SVM: length of </a:t>
                </a:r>
                <a:r>
                  <a:rPr lang="en-US" b="1" dirty="0"/>
                  <a:t>w</a:t>
                </a:r>
                <a:r>
                  <a:rPr lang="en-US" dirty="0"/>
                  <a:t> is larger than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Kernel SVM can fit a more complex function</a:t>
                </a:r>
              </a:p>
              <a:p>
                <a:pPr lvl="2"/>
                <a:r>
                  <a:rPr lang="en-US" dirty="0"/>
                  <a:t>The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large (and could be </a:t>
                </a:r>
                <a:r>
                  <a:rPr lang="en-US" b="1" i="1" dirty="0"/>
                  <a:t>infinity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to efficiently compute </a:t>
                </a:r>
                <a:r>
                  <a:rPr lang="en-US" b="1" dirty="0"/>
                  <a:t>w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to store </a:t>
                </a:r>
                <a:r>
                  <a:rPr lang="en-US" b="1" dirty="0"/>
                  <a:t>w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>
                <a:blip r:embed="rId2"/>
                <a:stretch>
                  <a:fillRect l="-169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79BBC-D49F-034E-89C8-96BCC654281E}"/>
              </a:ext>
            </a:extLst>
          </p:cNvPr>
          <p:cNvSpPr/>
          <p:nvPr/>
        </p:nvSpPr>
        <p:spPr>
          <a:xfrm>
            <a:off x="4419600" y="1431925"/>
            <a:ext cx="2324100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Here we ignore the slack variables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1775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(Linear) support vector classification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point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b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= (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is-IS" altLang="zh-TW" dirty="0"/>
              <a:t>…, </a:t>
            </a:r>
            <a:r>
              <a:rPr lang="is-IS" altLang="zh-TW" i="1" dirty="0"/>
              <a:t>x</a:t>
            </a:r>
            <a:r>
              <a:rPr lang="is-IS" altLang="zh-TW" i="1" baseline="-25000" dirty="0"/>
              <a:t>id</a:t>
            </a:r>
            <a:r>
              <a:rPr lang="en-US" altLang="zh-TW" dirty="0"/>
              <a:t>)</a:t>
            </a:r>
            <a:endParaRPr lang="en-US" altLang="zh-TW" i="1" baseline="-25000" dirty="0"/>
          </a:p>
          <a:p>
            <a:pPr eaLnBrk="1" hangingPunct="1"/>
            <a:r>
              <a:rPr lang="en-US" altLang="zh-TW" dirty="0"/>
              <a:t>Class label of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endParaRPr lang="en-US" altLang="zh-TW" i="1" baseline="-25000" dirty="0"/>
          </a:p>
          <a:p>
            <a:pPr lvl="1"/>
            <a:r>
              <a:rPr lang="en-US" altLang="zh-TW" dirty="0"/>
              <a:t>Two classes</a:t>
            </a:r>
          </a:p>
          <a:p>
            <a:pPr lvl="1"/>
            <a:r>
              <a:rPr lang="en-US" altLang="zh-TW" dirty="0"/>
              <a:t>Class 1: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1</a:t>
            </a:r>
          </a:p>
          <a:p>
            <a:pPr lvl="1"/>
            <a:r>
              <a:rPr lang="en-US" altLang="zh-TW" dirty="0"/>
              <a:t>Class 2: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-1</a:t>
            </a:r>
          </a:p>
          <a:p>
            <a:r>
              <a:rPr lang="en-US" altLang="zh-TW" dirty="0"/>
              <a:t>Find a hyperplane to separate the data points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6E988F-DE5D-4C39-B290-FCF35258A567}" type="datetime1">
              <a:rPr lang="en-US" altLang="zh-TW" smtClean="0">
                <a:cs typeface="Arial" pitchFamily="34" charset="0"/>
              </a:rPr>
              <a:pPr/>
              <a:t>11/3/20</a:t>
            </a:fld>
            <a:endParaRPr lang="en-US" altLang="zh-TW">
              <a:cs typeface="Arial" pitchFamily="34" charset="0"/>
            </a:endParaRP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5E1E36-BF3C-49EA-AE97-651BB345EB82}" type="slidenum">
              <a:rPr lang="en-US" altLang="zh-TW">
                <a:cs typeface="Arial" pitchFamily="34" charset="0"/>
              </a:rPr>
              <a:pPr/>
              <a:t>2</a:t>
            </a:fld>
            <a:endParaRPr lang="en-US" altLang="zh-TW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of 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𝐰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cs-CZ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discriminant function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Prediction is a </a:t>
                </a:r>
                <a:r>
                  <a:rPr lang="en-US" b="1" dirty="0"/>
                  <a:t>linear combination of training instances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plus bias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20062" t="-17867" b="-285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mapping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target dimension is large, it is inefficient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perform the dot product </a:t>
                </a:r>
              </a:p>
              <a:p>
                <a:pPr marL="571500" indent="-457200"/>
                <a:endParaRPr lang="en-US" dirty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r="-1852" b="-27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Computing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much more efficient than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’s dimension is very high</a:t>
                </a:r>
              </a:p>
              <a:p>
                <a:pPr marL="742950" lvl="2" indent="-342900"/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dirty="0"/>
                  <a:t> is costly</a:t>
                </a:r>
              </a:p>
              <a:p>
                <a:pPr marL="742950" lvl="2" indent="-342900"/>
                <a:r>
                  <a:rPr lang="en-US" dirty="0"/>
                  <a:t>Compute discriminant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is costly</a:t>
                </a:r>
                <a:endParaRPr lang="en-US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may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to efficiently map features to higher dimension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</a:t>
                </a:r>
                <a:r>
                  <a:rPr lang="en-US" sz="28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800" dirty="0"/>
                  <a:t> as the discriminant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926" b="-3221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kernel (i.e., linear SVM)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Gaussian (RBF)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could be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infinity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(e.g., RBF kernel), but the dimensions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infinite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+…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40005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 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By Taylor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  <a:blipFill>
                <a:blip r:embed="rId3"/>
                <a:stretch>
                  <a:fillRect l="-1786" t="-46316" r="-595" b="-1042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8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Discriminant function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0</a:t>
                </a:r>
              </a:p>
              <a:p>
                <a:pPr lvl="1"/>
                <a:r>
                  <a:rPr lang="en-US" dirty="0"/>
                  <a:t>Memorizing training instance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don’t need to form </a:t>
                </a:r>
                <a:r>
                  <a:rPr lang="en-US" b="1" dirty="0"/>
                  <a:t>w</a:t>
                </a:r>
                <a:r>
                  <a:rPr lang="en-US" dirty="0"/>
                  <a:t> explicitly</a:t>
                </a:r>
              </a:p>
              <a:p>
                <a:r>
                  <a:rPr lang="en-US" dirty="0"/>
                  <a:t>To predict the label of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need to compute the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of the test instance with the training instances </a:t>
                </a:r>
                <a:r>
                  <a:rPr lang="en-US" b="1" dirty="0"/>
                  <a:t>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’s are larger than zeros</a:t>
                </a:r>
              </a:p>
              <a:p>
                <a:pPr lvl="1"/>
                <a:r>
                  <a:rPr lang="en-US" dirty="0"/>
                  <a:t>These training instances are called “</a:t>
                </a:r>
                <a:r>
                  <a:rPr lang="en-US" b="1" dirty="0"/>
                  <a:t>support vectors</a:t>
                </a:r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1778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“support vectors”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73583"/>
            <a:ext cx="4143857" cy="408860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8911135">
            <a:off x="3937237" y="1590392"/>
            <a:ext cx="13535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2" idx="0"/>
            <a:endCxn id="13" idx="3"/>
          </p:cNvCxnSpPr>
          <p:nvPr/>
        </p:nvCxnSpPr>
        <p:spPr>
          <a:xfrm flipH="1">
            <a:off x="1497227" y="1949993"/>
            <a:ext cx="2244627" cy="133557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18911135">
            <a:off x="2110705" y="3861350"/>
            <a:ext cx="14400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0"/>
            <a:endCxn id="13" idx="3"/>
          </p:cNvCxnSpPr>
          <p:nvPr/>
        </p:nvCxnSpPr>
        <p:spPr>
          <a:xfrm flipH="1" flipV="1">
            <a:off x="1497227" y="3285564"/>
            <a:ext cx="461345" cy="935387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5" idx="1"/>
          </p:cNvCxnSpPr>
          <p:nvPr/>
        </p:nvCxnSpPr>
        <p:spPr>
          <a:xfrm>
            <a:off x="3962400" y="3285564"/>
            <a:ext cx="2423814" cy="10878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(Support vectors)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blipFill>
                <a:blip r:embed="rId4"/>
                <a:stretch>
                  <a:fillRect l="-3784" r="-324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39958" y="3957935"/>
            <a:ext cx="3346256" cy="4154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1"/>
          </p:cNvCxnSpPr>
          <p:nvPr/>
        </p:nvCxnSpPr>
        <p:spPr>
          <a:xfrm flipV="1">
            <a:off x="3962400" y="4373434"/>
            <a:ext cx="2423814" cy="41549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numerical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 data: five 1D data points with labels</a:t>
                </a:r>
              </a:p>
              <a:p>
                <a:pPr lvl="1"/>
                <a:r>
                  <a:rPr lang="en-US" dirty="0"/>
                  <a:t>First class (+1):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=6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Second class (-1):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Non-linearly separable</a:t>
                </a:r>
              </a:p>
              <a:p>
                <a:r>
                  <a:rPr lang="en-US" dirty="0"/>
                  <a:t>Use polynomial kernel with degree 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=1,…,5)</m:t>
                    </m:r>
                  </m:oMath>
                </a14:m>
                <a:r>
                  <a:rPr lang="en-US" dirty="0"/>
                  <a:t> by a standard QP solver</a:t>
                </a:r>
              </a:p>
              <a:p>
                <a:pPr marL="742950" lvl="2" indent="-34290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  <a:blipFill>
                <a:blip r:embed="rId2"/>
                <a:stretch>
                  <a:fillRect l="-1852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248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400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53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05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58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010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62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315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620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72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924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77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8229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82000" y="1447800"/>
            <a:ext cx="30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6477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 flipV="1">
            <a:off x="8001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67818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3914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76962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discriminant function of the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en-US" dirty="0"/>
                  <a:t>the support vectors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=(2, 5, 6)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discriminant function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:r>
                  <a:rPr lang="en-US" i="1" dirty="0">
                    <a:latin typeface="Cambria Math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2.5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+7.333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pt-BR" b="0" dirty="0"/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+4.833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:r>
                  <a:rPr lang="en-US" b="0" i="1" dirty="0">
                    <a:latin typeface="Cambria Math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=0.6667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−5.333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, we can get </a:t>
                </a:r>
                <a:r>
                  <a:rPr lang="en-US" i="1" dirty="0"/>
                  <a:t>b</a:t>
                </a:r>
                <a:r>
                  <a:rPr lang="en-US" dirty="0"/>
                  <a:t>=9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0.6667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−5.333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+9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698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Assume the dataset is linearly 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≤−1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Discriminant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TW" b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charset="0"/>
                          </a:rPr>
                          <m:t>sgn</m:t>
                        </m:r>
                        <m:r>
                          <a:rPr lang="en-US" altLang="zh-TW" b="1">
                            <a:latin typeface="Cambria Math" charset="0"/>
                          </a:rPr>
                          <m:t>(</m:t>
                        </m:r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There are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many different choices </a:t>
                </a:r>
                <a:r>
                  <a:rPr lang="en-US" altLang="zh-TW" dirty="0"/>
                  <a:t>of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and b</a:t>
                </a:r>
              </a:p>
              <a:p>
                <a:pPr lvl="1"/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  <a:blipFill rotWithShape="0">
                <a:blip r:embed="rId2"/>
                <a:stretch>
                  <a:fillRect l="-1704" t="-2626" b="-3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791200" cy="18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discriminant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8" y="1600200"/>
            <a:ext cx="6241064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004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79395" y="6126163"/>
            <a:ext cx="215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vectors</a:t>
            </a:r>
          </a:p>
        </p:txBody>
      </p:sp>
      <p:cxnSp>
        <p:nvCxnSpPr>
          <p:cNvPr id="11" name="Straight Arrow Connector 10"/>
          <p:cNvCxnSpPr>
            <a:stCxn id="3" idx="2"/>
            <a:endCxn id="9" idx="0"/>
          </p:cNvCxnSpPr>
          <p:nvPr/>
        </p:nvCxnSpPr>
        <p:spPr>
          <a:xfrm>
            <a:off x="3429000" y="5257800"/>
            <a:ext cx="18288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5257800" y="5257800"/>
            <a:ext cx="2286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 flipH="1">
            <a:off x="5257800" y="5257800"/>
            <a:ext cx="1021064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margin</a:t>
            </a:r>
          </a:p>
          <a:p>
            <a:pPr lvl="1"/>
            <a:r>
              <a:rPr lang="en-US" dirty="0"/>
              <a:t>Prevent overfitting</a:t>
            </a:r>
          </a:p>
          <a:p>
            <a:r>
              <a:rPr lang="en-US" dirty="0"/>
              <a:t>Soft margin</a:t>
            </a:r>
          </a:p>
          <a:p>
            <a:pPr lvl="1"/>
            <a:r>
              <a:rPr lang="en-US" dirty="0"/>
              <a:t>Make the margin become larger</a:t>
            </a:r>
          </a:p>
          <a:p>
            <a:pPr lvl="1"/>
            <a:r>
              <a:rPr lang="en-US" dirty="0"/>
              <a:t>Prevent overfitting</a:t>
            </a:r>
          </a:p>
          <a:p>
            <a:r>
              <a:rPr lang="en-US" dirty="0"/>
              <a:t>Kernel trick </a:t>
            </a:r>
          </a:p>
          <a:p>
            <a:pPr lvl="1"/>
            <a:r>
              <a:rPr lang="en-US" dirty="0"/>
              <a:t>Make the data linearly separable</a:t>
            </a:r>
          </a:p>
          <a:p>
            <a:pPr lvl="1"/>
            <a:r>
              <a:rPr lang="en-US" dirty="0"/>
              <a:t>Efficiently transform the input features into high (could be infinite) dimensional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Revisiting logistic regression and SVM from another viewpoint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Deriving SVM and </a:t>
            </a:r>
            <a:r>
              <a:rPr lang="en-US" dirty="0" err="1"/>
              <a:t>LogReg</a:t>
            </a:r>
            <a:r>
              <a:rPr lang="en-US" dirty="0"/>
              <a:t> from regularized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derived SVM from the viewpoint of maximal margin</a:t>
            </a:r>
          </a:p>
          <a:p>
            <a:r>
              <a:rPr lang="en-US" dirty="0"/>
              <a:t>We derived logistic regression from maximizing the log-likelihood (or minimizing the cross entropy loss)</a:t>
            </a:r>
          </a:p>
          <a:p>
            <a:r>
              <a:rPr lang="en-US" dirty="0"/>
              <a:t>However, both can be considered from the viewpoint of </a:t>
            </a:r>
            <a:r>
              <a:rPr lang="en-US" b="1" i="1" u="sng" dirty="0"/>
              <a:t>regularized linear classification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0" smtClean="0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Common loss functions in classification</a:t>
                </a: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Squared 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Logistic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This is different from what we derived previously</a:t>
                </a:r>
              </a:p>
              <a:p>
                <a:pPr lvl="4"/>
                <a:r>
                  <a:rPr lang="en-US" dirty="0"/>
                  <a:t>We used 1/0 to encode two classes before, but here we use +1/-1</a:t>
                </a:r>
              </a:p>
              <a:p>
                <a:r>
                  <a:rPr lang="en-US" dirty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69095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400" y="1676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3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linear classification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and SVM are very related</a:t>
            </a:r>
          </a:p>
          <a:p>
            <a:r>
              <a:rPr lang="en-US" dirty="0"/>
              <a:t>Their performance (i.e., test accuracy) is usually similar</a:t>
            </a:r>
          </a:p>
          <a:p>
            <a:r>
              <a:rPr lang="en-US" dirty="0"/>
              <a:t>Due to the naming, the typical deriving process, and historical reasons, many believe that SVM and logistic regression are very different</a:t>
            </a:r>
          </a:p>
          <a:p>
            <a:pPr lvl="1"/>
            <a:r>
              <a:rPr lang="en-US" dirty="0"/>
              <a:t>This is a misunderstanding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two parallel hyperplanes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𝐱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distance between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 </a:t>
                </a:r>
                <a:r>
                  <a:rPr lang="en-US" dirty="0"/>
                  <a:t>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margin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or kernel? SVM or Logistic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When people say SVM,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SVM”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people say logistic regression,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logistic regression”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kernel</a:t>
                </a:r>
                <a:r>
                  <a:rPr lang="en-US" dirty="0"/>
                  <a:t> logistic regression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However, kernel logistic regression is rarely used in practice</a:t>
                </a:r>
              </a:p>
              <a:p>
                <a:pPr lvl="2"/>
                <a:r>
                  <a:rPr lang="en-US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not zero </a:t>
                </a:r>
                <a:r>
                  <a:rPr lang="en-US" dirty="0">
                    <a:sym typeface="Wingdings"/>
                  </a:rPr>
                  <a:t> if we want to apply the kernel trick (instead of storing </a:t>
                </a:r>
                <a:r>
                  <a:rPr lang="en-US" b="1" dirty="0">
                    <a:sym typeface="Wingdings"/>
                  </a:rPr>
                  <a:t>w</a:t>
                </a:r>
                <a:r>
                  <a:rPr lang="en-US" dirty="0">
                    <a:sym typeface="Wingdings"/>
                  </a:rPr>
                  <a:t> explicitly), almost all training samples need to be memorized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524" r="-772" b="-1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linear </a:t>
            </a:r>
            <a:r>
              <a:rPr lang="en-US" dirty="0">
                <a:solidFill>
                  <a:srgbClr val="FF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Some commonly used loss functions</a:t>
                </a: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L1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r-HR" alt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L2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0</m:t>
                            </m:r>
                          </m:e>
                        </m:d>
                      </m:e>
                    </m:func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square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0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SVM (support vector regression):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regression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same classification method can be derived from different ways</a:t>
            </a:r>
          </a:p>
          <a:p>
            <a:pPr lvl="1"/>
            <a:r>
              <a:rPr lang="en-US" dirty="0"/>
              <a:t>SVM</a:t>
            </a:r>
          </a:p>
          <a:p>
            <a:pPr lvl="2"/>
            <a:r>
              <a:rPr lang="en-US" dirty="0"/>
              <a:t>Maximize margin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pPr lvl="1"/>
            <a:r>
              <a:rPr lang="en-US" dirty="0"/>
              <a:t>LR</a:t>
            </a:r>
          </a:p>
          <a:p>
            <a:pPr lvl="2"/>
            <a:r>
              <a:rPr lang="en-US" dirty="0"/>
              <a:t>Maximize log-likelihood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r>
              <a:rPr lang="en-US" dirty="0"/>
              <a:t>Linear regression and support vector regression are also under the same umbrella</a:t>
            </a:r>
          </a:p>
          <a:p>
            <a:r>
              <a:rPr lang="en-US" dirty="0"/>
              <a:t>Understanding the concept of training loss and regularization enables you to self-study many machine learning techniques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CA4D-3C0C-2B47-A345-8B919908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FDFA1-1B66-4B4E-B18F-2A2ECC204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What are “support vectors” of SVM?</a:t>
            </a:r>
          </a:p>
          <a:p>
            <a:r>
              <a:rPr lang="en-TW" dirty="0"/>
              <a:t>When increasing training samples, will the size of “logistic regression model” increase?</a:t>
            </a:r>
          </a:p>
          <a:p>
            <a:r>
              <a:rPr lang="en-TW" dirty="0"/>
              <a:t>When increasing training samples, will the size of “linear SVM model” increase?</a:t>
            </a:r>
          </a:p>
          <a:p>
            <a:r>
              <a:rPr lang="en-TW" dirty="0"/>
              <a:t>When increasing training samples, will the size of “kernel SVM model” increase?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A87B-6C7F-504B-A4E7-C8EB52C0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E100-B7E3-0A4A-B928-766A3DC0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Convex optimization and 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convex optimization problem is one of the form</a:t>
                </a:r>
              </a:p>
              <a:p>
                <a:pPr marL="457200" lvl="1" indent="0">
                  <a:buNone/>
                </a:pPr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≤0,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are convex functions</a:t>
                </a:r>
              </a:p>
              <a:p>
                <a:r>
                  <a:rPr lang="en-US" dirty="0"/>
                  <a:t>The convex optimization problem is called a quadratic programming (QP) if the objective function is (convex) quadratic, and the constraint functions are affine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1/2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𝐏𝐱</m:t>
                    </m:r>
                    <m:r>
                      <a:rPr lang="en-US" b="1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𝐪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1" i="0" smtClean="0">
                        <a:latin typeface="Cambria Math" charset="0"/>
                      </a:rPr>
                      <m:t>+</m:t>
                    </m:r>
                    <m:r>
                      <a:rPr lang="en-US" b="1" i="0" smtClean="0">
                        <a:latin typeface="Cambria Math" charset="0"/>
                      </a:rPr>
                      <m:t>𝐫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𝐆𝐱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≼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𝐀𝐱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0" smtClean="0">
                        <a:latin typeface="Cambria Math" charset="0"/>
                      </a:rPr>
                      <m:t>𝐛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r="-963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8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standard form problem re-formulate as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𝛍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𝛌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𝛍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≤0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  <m:r>
                          <a:rPr lang="en-US" b="1" i="1" smtClean="0"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≥0, 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min of the max is no less than the max of the min</a:t>
                </a:r>
              </a:p>
              <a:p>
                <a:pPr lvl="1"/>
                <a:r>
                  <a:rPr lang="en-US" dirty="0"/>
                  <a:t>Duality gap: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  <a:blipFill rotWithShape="0">
                <a:blip r:embed="rId2"/>
                <a:stretch>
                  <a:fillRect l="-1704" t="-130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𝐰</m:t>
                    </m:r>
                    <m:r>
                      <a:rPr lang="en-US" b="1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This is the same as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is modeled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quadratic programming </a:t>
                </a:r>
                <a:r>
                  <a:rPr lang="en-US" dirty="0"/>
                  <a:t>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≥1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following conditions are true, then strong duality holds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convex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linear functions (i.e.,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Exists some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571500" indent="-514350"/>
                <a:r>
                  <a:rPr lang="en-US" dirty="0"/>
                  <a:t>In SVM, the above conditions holds</a:t>
                </a:r>
              </a:p>
              <a:p>
                <a:pPr marL="971550" lvl="1" indent="-514350"/>
                <a:r>
                  <a:rPr lang="en-US" dirty="0"/>
                  <a:t>We may solve the dual problem instead of the </a:t>
                </a:r>
                <a:r>
                  <a:rPr lang="en-US"/>
                  <a:t>primal problem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b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17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7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and dual problem 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Primal: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0">
                <a:blip r:embed="rId2"/>
                <a:stretch>
                  <a:fillRect l="-1259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93982" y="1828800"/>
                <a:ext cx="2892818" cy="1053494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=∑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82" y="1828800"/>
                <a:ext cx="2892818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362200" y="5867400"/>
            <a:ext cx="914400" cy="488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0000" y="5867400"/>
            <a:ext cx="1371600" cy="488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41218" y="6324600"/>
                <a:ext cx="1663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∵</m:t>
                    </m:r>
                  </m:oMath>
                </a14:m>
                <a:r>
                  <a:rPr lang="en-US" dirty="0"/>
                  <a:t> KKT condition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218" y="6324600"/>
                <a:ext cx="166398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32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86200" y="6324600"/>
                <a:ext cx="3480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∵</m:t>
                    </m:r>
                  </m:oMath>
                </a14:m>
                <a:r>
                  <a:rPr lang="en-US" dirty="0"/>
                  <a:t> differentiate of the primal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:r>
                  <a:rPr lang="en-US" i="1" dirty="0"/>
                  <a:t>b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324600"/>
                <a:ext cx="348024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7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5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the only unknowns</a:t>
                </a:r>
              </a:p>
              <a:p>
                <a:r>
                  <a:rPr lang="en-US" dirty="0"/>
                  <a:t>This is a quadratic programming (QP) problem</a:t>
                </a:r>
              </a:p>
              <a:p>
                <a:pPr lvl="1"/>
                <a:r>
                  <a:rPr lang="en-US" dirty="0"/>
                  <a:t>A global maximum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can always be found</a:t>
                </a:r>
              </a:p>
              <a:p>
                <a:pPr lvl="1"/>
                <a:r>
                  <a:rPr lang="en-US" dirty="0"/>
                  <a:t>How to solve? Use standard QP solvers</a:t>
                </a:r>
              </a:p>
              <a:p>
                <a:r>
                  <a:rPr lang="en-US" dirty="0"/>
                  <a:t>We don’t compute explicitly compute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Discriminant function: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0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6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type of solving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Dual QP</a:t>
            </a:r>
          </a:p>
          <a:p>
            <a:pPr lvl="1"/>
            <a:r>
              <a:rPr lang="en-US" dirty="0"/>
              <a:t>SMO, SVM-light, etc.</a:t>
            </a:r>
          </a:p>
          <a:p>
            <a:pPr lvl="1"/>
            <a:r>
              <a:rPr lang="en-US" dirty="0"/>
              <a:t>Many available QP solvers</a:t>
            </a:r>
          </a:p>
          <a:p>
            <a:pPr lvl="2"/>
            <a:r>
              <a:rPr lang="en-US" dirty="0"/>
              <a:t>List: </a:t>
            </a:r>
            <a:r>
              <a:rPr lang="en-US" dirty="0">
                <a:hlinkClick r:id="rId2"/>
              </a:rPr>
              <a:t>http://www.numerical.rl.ac.uk/people/nimg/qp/qp.html</a:t>
            </a:r>
            <a:r>
              <a:rPr lang="en-US" dirty="0"/>
              <a:t> </a:t>
            </a:r>
          </a:p>
          <a:p>
            <a:r>
              <a:rPr lang="en-US" dirty="0"/>
              <a:t>Primal SGD</a:t>
            </a:r>
          </a:p>
          <a:p>
            <a:pPr lvl="1"/>
            <a:r>
              <a:rPr lang="en-US" dirty="0"/>
              <a:t>NORMA</a:t>
            </a:r>
          </a:p>
          <a:p>
            <a:pPr lvl="1"/>
            <a:r>
              <a:rPr lang="en-US" dirty="0"/>
              <a:t>SVM-SGD</a:t>
            </a:r>
          </a:p>
          <a:p>
            <a:r>
              <a:rPr lang="en-US" dirty="0"/>
              <a:t>Dual Coordinate Descent	</a:t>
            </a:r>
          </a:p>
          <a:p>
            <a:pPr lvl="1"/>
            <a:r>
              <a:rPr lang="en-US" dirty="0" err="1"/>
              <a:t>LibLinear</a:t>
            </a:r>
            <a:endParaRPr lang="en-US" dirty="0"/>
          </a:p>
          <a:p>
            <a:r>
              <a:rPr lang="en-US" dirty="0"/>
              <a:t>We skip the details here.  If interested, read</a:t>
            </a:r>
          </a:p>
          <a:p>
            <a:pPr lvl="1"/>
            <a:r>
              <a:rPr lang="en-US" dirty="0"/>
              <a:t>“Convex optimization” by Boyd and </a:t>
            </a:r>
            <a:r>
              <a:rPr lang="en-US" dirty="0" err="1"/>
              <a:t>Vandenberghe</a:t>
            </a:r>
            <a:endParaRPr lang="en-US" dirty="0"/>
          </a:p>
          <a:p>
            <a:pPr lvl="1"/>
            <a:r>
              <a:rPr lang="en-US" dirty="0"/>
              <a:t>“Large-Scale Support Vector Machines: Algorithms and Theory” by Aditya Krishna Menon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non-linearly separable </a:t>
                </a:r>
                <a:r>
                  <a:rPr lang="en-US" dirty="0">
                    <a:sym typeface="Wingdings"/>
                  </a:rPr>
                  <a:t> introduce penalty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0" smtClean="0">
                          <a:latin typeface="Cambria Math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of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mistakes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: allows no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 basically ignores the data at all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  <a:blipFill rotWithShape="0">
                <a:blip r:embed="rId2"/>
                <a:stretch>
                  <a:fillRect l="-2647" t="-2022" r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44756" y="3301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2106" y="30976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0956" y="20822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2356" y="2691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2956" y="1929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678" y="4063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5306" y="3682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3251" y="36310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8434" y="38596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706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8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756" y="49778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6083206" y="2866163"/>
            <a:ext cx="3054774" cy="1930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52328" y="40882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3251" y="426720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807180" y="2984212"/>
            <a:ext cx="651020" cy="2654588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9678" y="3462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126" y="1944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“good” </a:t>
            </a: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5246" y="1712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91438" y="5309712"/>
            <a:ext cx="1071696" cy="597932"/>
            <a:chOff x="-202660" y="4038600"/>
            <a:chExt cx="1071696" cy="59793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64236" y="4038600"/>
              <a:ext cx="0" cy="533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9436" y="4305300"/>
              <a:ext cx="609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202660" y="42672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(0,0)</a:t>
              </a:r>
            </a:p>
          </p:txBody>
        </p:sp>
      </p:grpSp>
      <p:cxnSp>
        <p:nvCxnSpPr>
          <p:cNvPr id="29" name="Straight Connector 28"/>
          <p:cNvCxnSpPr>
            <a:stCxn id="10" idx="1"/>
          </p:cNvCxnSpPr>
          <p:nvPr/>
        </p:nvCxnSpPr>
        <p:spPr>
          <a:xfrm flipH="1">
            <a:off x="5657054" y="2222213"/>
            <a:ext cx="1625902" cy="3797587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slack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 all mistakes are equally bad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a point is on the wrong side </a:t>
                </a:r>
                <a:r>
                  <a:rPr lang="en-US" dirty="0">
                    <a:sym typeface="Wingdings"/>
                  </a:rPr>
                  <a:t> get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  <a:blipFill rotWithShape="0">
                <a:blip r:embed="rId2"/>
                <a:stretch>
                  <a:fillRect l="-3087" t="-2830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2168" y="2974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518" y="2770672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8368" y="17552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9768" y="2364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0368" y="1602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2090" y="3736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718" y="3355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3" y="33040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5846" y="35326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80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22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6168" y="46508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87205" y="2354519"/>
            <a:ext cx="3054774" cy="193060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8342383">
            <a:off x="7836269" y="171421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5401" y="5156537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 data point x: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d(x, L)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and at the right side: don’t care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Else: pay linear penalty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5520969" y="245496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530091" y="300221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9490" y="39650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cxnSp>
        <p:nvCxnSpPr>
          <p:cNvPr id="25" name="Straight Arrow Connector 24"/>
          <p:cNvCxnSpPr>
            <a:stCxn id="8" idx="2"/>
          </p:cNvCxnSpPr>
          <p:nvPr/>
        </p:nvCxnSpPr>
        <p:spPr>
          <a:xfrm>
            <a:off x="6790054" y="3355447"/>
            <a:ext cx="1419151" cy="90403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63690" y="3431647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>
                <a:sym typeface="Symbol"/>
              </a:rPr>
              <a:t>j</a:t>
            </a:r>
            <a:endParaRPr lang="en-US" sz="20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36800" y="248968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7363691" y="2822047"/>
            <a:ext cx="762001" cy="4696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44690" y="2726737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 err="1">
                <a:sym typeface="Symbol"/>
              </a:rPr>
              <a:t>i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60193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35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soft margin</a:t>
            </a:r>
          </a:p>
          <a:p>
            <a:pPr lvl="1"/>
            <a:r>
              <a:rPr lang="en-US" dirty="0"/>
              <a:t>The training data may not be linearly separable</a:t>
            </a:r>
          </a:p>
          <a:p>
            <a:pPr lvl="1"/>
            <a:r>
              <a:rPr lang="en-US" dirty="0"/>
              <a:t>Even if the training data is linearly separable, allowing some error may increase the margin</a:t>
            </a:r>
          </a:p>
          <a:p>
            <a:r>
              <a:rPr lang="en-US" dirty="0"/>
              <a:t>Essentially, there are two objectives (which may against each other)</a:t>
            </a:r>
          </a:p>
          <a:p>
            <a:pPr lvl="1"/>
            <a:r>
              <a:rPr lang="en-US" dirty="0"/>
              <a:t>Minimize the training error</a:t>
            </a:r>
          </a:p>
          <a:p>
            <a:pPr lvl="2"/>
            <a:r>
              <a:rPr lang="en-US" dirty="0"/>
              <a:t>Prevent error</a:t>
            </a:r>
          </a:p>
          <a:p>
            <a:pPr lvl="1"/>
            <a:r>
              <a:rPr lang="en-US" dirty="0"/>
              <a:t>Maximize the margin</a:t>
            </a:r>
          </a:p>
          <a:p>
            <a:pPr lvl="2"/>
            <a:r>
              <a:rPr lang="en-US" dirty="0"/>
              <a:t>Prevent overfitting (allow some error)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5121275" y="2520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986338" y="5446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16108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86413" y="363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738813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53578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891213" y="303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53578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551021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272213" y="3722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173913" y="370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8056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7962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6488113" y="515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71104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6542088" y="452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7186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78724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6357938" y="243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6967538" y="2514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80343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846763" y="3721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556736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7391400" y="4648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5586413" y="2438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6921500" y="3543300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6197600" y="36576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6470650" y="44529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7104063" y="36401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6297613" y="4357688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 flipV="1">
            <a:off x="6350000" y="379571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6024563" y="26193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5376863" y="22574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 flipV="1">
            <a:off x="6248399" y="3886199"/>
            <a:ext cx="1196975" cy="809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5927725" y="3797300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ea typeface="Arial Unicode MS" charset="0"/>
              <a:cs typeface="Arial Unicode MS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6915150" y="402272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 dirty="0">
                <a:latin typeface="Times New Roman" charset="0"/>
              </a:rPr>
              <a:t>ξ</a:t>
            </a:r>
            <a:r>
              <a:rPr lang="en-US" altLang="x-none" sz="2000" i="1" baseline="-25000" dirty="0">
                <a:latin typeface="Times New Roman" charset="0"/>
              </a:rPr>
              <a:t>j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848350" y="380047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>
                <a:latin typeface="Times New Roman" charset="0"/>
              </a:rPr>
              <a:t>ξ</a:t>
            </a:r>
            <a:r>
              <a:rPr lang="en-US" altLang="x-none" sz="2000" i="1" baseline="-25000">
                <a:latin typeface="Times New Roman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25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margin classification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Original (linear)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 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715" t="-1348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New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&gt;0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C</a:t>
                </a:r>
                <a:r>
                  <a:rPr lang="en-US" dirty="0"/>
                  <a:t>: control overfitting</a:t>
                </a:r>
              </a:p>
              <a:p>
                <a:pPr lvl="1"/>
                <a:r>
                  <a:rPr lang="en-US" dirty="0"/>
                  <a:t>A large </a:t>
                </a:r>
                <a:r>
                  <a:rPr lang="en-US" i="1" dirty="0"/>
                  <a:t>C</a:t>
                </a:r>
                <a:r>
                  <a:rPr lang="en-US" dirty="0"/>
                  <a:t> makes most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</a:t>
                </a:r>
                <a:r>
                  <a:rPr lang="en-US" dirty="0"/>
                  <a:t>s to zero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slack variables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719" t="-1348" r="-4079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12087</TotalTime>
  <Words>3141</Words>
  <Application>Microsoft Macintosh PowerPoint</Application>
  <PresentationFormat>On-screen Show (4:3)</PresentationFormat>
  <Paragraphs>561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Courier</vt:lpstr>
      <vt:lpstr>Courier New</vt:lpstr>
      <vt:lpstr>Lucida Sans</vt:lpstr>
      <vt:lpstr>Times New Roman</vt:lpstr>
      <vt:lpstr>Office Theme</vt:lpstr>
      <vt:lpstr>Support vector machines</vt:lpstr>
      <vt:lpstr>(Linear) support vector classification</vt:lpstr>
      <vt:lpstr>Assume the dataset is linearly separable</vt:lpstr>
      <vt:lpstr>Margin distance</vt:lpstr>
      <vt:lpstr>Maximum margin</vt:lpstr>
      <vt:lpstr>Non-linearly separable dataset</vt:lpstr>
      <vt:lpstr>Introduce slack variable</vt:lpstr>
      <vt:lpstr>Soft margin classification</vt:lpstr>
      <vt:lpstr>Soft margin classification formula</vt:lpstr>
      <vt:lpstr>Linear SVM with soft margin</vt:lpstr>
      <vt:lpstr>Derivatives</vt:lpstr>
      <vt:lpstr>Solve Linear SVM by GD</vt:lpstr>
      <vt:lpstr>Solve Linear SVM by SGD</vt:lpstr>
      <vt:lpstr>PowerPoint Presentation</vt:lpstr>
      <vt:lpstr>Generalized Lagrange multiplier</vt:lpstr>
      <vt:lpstr>The characteristic of the solution</vt:lpstr>
      <vt:lpstr>Map features to higher dimensional</vt:lpstr>
      <vt:lpstr>Example</vt:lpstr>
      <vt:lpstr>Kernel SVM</vt:lpstr>
      <vt:lpstr>Lagrangian of kernel SVM</vt:lpstr>
      <vt:lpstr>High dimensional mapping example</vt:lpstr>
      <vt:lpstr>Kernel trick example</vt:lpstr>
      <vt:lpstr>Kernel trick example</vt:lpstr>
      <vt:lpstr>Popular kernels</vt:lpstr>
      <vt:lpstr>Mapping to infinite dimensional</vt:lpstr>
      <vt:lpstr>Characteristics of the solution</vt:lpstr>
      <vt:lpstr>Visualizing “support vectors”</vt:lpstr>
      <vt:lpstr>A numerical example</vt:lpstr>
      <vt:lpstr>The discriminant function of the example</vt:lpstr>
      <vt:lpstr>Visualize the discriminant function</vt:lpstr>
      <vt:lpstr>Standard SVM</vt:lpstr>
      <vt:lpstr>Review of SVM</vt:lpstr>
      <vt:lpstr>Revisiting logistic regression and SVM from another viewpoint</vt:lpstr>
      <vt:lpstr>Deriving SVM and LogReg from regularized linear classification</vt:lpstr>
      <vt:lpstr>Regularized linear classification</vt:lpstr>
      <vt:lpstr>Loss functions</vt:lpstr>
      <vt:lpstr>Visualizing the loss functions</vt:lpstr>
      <vt:lpstr>Regularized linear classification with kernel</vt:lpstr>
      <vt:lpstr>Logistic regression vs SVM</vt:lpstr>
      <vt:lpstr>Linear or kernel? SVM or Logistic Regression?</vt:lpstr>
      <vt:lpstr>Regularized linear regression</vt:lpstr>
      <vt:lpstr>Loss functions for regression</vt:lpstr>
      <vt:lpstr>Regularized regression with kernel</vt:lpstr>
      <vt:lpstr>Summary</vt:lpstr>
      <vt:lpstr>Quiz</vt:lpstr>
      <vt:lpstr>Appendix</vt:lpstr>
      <vt:lpstr>Convex optimization and quadratic programming</vt:lpstr>
      <vt:lpstr>Primal problem</vt:lpstr>
      <vt:lpstr>Dual problem</vt:lpstr>
      <vt:lpstr>Strong duality</vt:lpstr>
      <vt:lpstr>Lagrangian in SVM</vt:lpstr>
      <vt:lpstr>Primal and dual problem in SVM</vt:lpstr>
      <vt:lpstr>The dual problem</vt:lpstr>
      <vt:lpstr>Optimization type of solving SVM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陳弘軒 (hhchen)</cp:lastModifiedBy>
  <cp:revision>256</cp:revision>
  <dcterms:created xsi:type="dcterms:W3CDTF">2008-08-10T06:15:56Z</dcterms:created>
  <dcterms:modified xsi:type="dcterms:W3CDTF">2020-11-03T01:38:06Z</dcterms:modified>
</cp:coreProperties>
</file>